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86" r:id="rId3"/>
    <p:sldId id="341" r:id="rId4"/>
    <p:sldId id="342" r:id="rId5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2E0DE8-1434-4D12-8B39-131AA12FE48A}">
          <p14:sldIdLst>
            <p14:sldId id="265"/>
            <p14:sldId id="286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8" pos="5632" userDrawn="1">
          <p15:clr>
            <a:srgbClr val="A4A3A4"/>
          </p15:clr>
        </p15:guide>
        <p15:guide id="10" pos="5723" userDrawn="1">
          <p15:clr>
            <a:srgbClr val="A4A3A4"/>
          </p15:clr>
        </p15:guide>
        <p15:guide id="11" pos="3795" userDrawn="1">
          <p15:clr>
            <a:srgbClr val="A4A3A4"/>
          </p15:clr>
        </p15:guide>
        <p15:guide id="12" pos="3885" userDrawn="1">
          <p15:clr>
            <a:srgbClr val="A4A3A4"/>
          </p15:clr>
        </p15:guide>
        <p15:guide id="13" orient="horz" pos="2160">
          <p15:clr>
            <a:srgbClr val="A4A3A4"/>
          </p15:clr>
        </p15:guide>
        <p15:guide id="14" pos="665" userDrawn="1">
          <p15:clr>
            <a:srgbClr val="A4A3A4"/>
          </p15:clr>
        </p15:guide>
        <p15:guide id="15" pos="7015" userDrawn="1">
          <p15:clr>
            <a:srgbClr val="A4A3A4"/>
          </p15:clr>
        </p15:guide>
        <p15:guide id="16" pos="892" userDrawn="1">
          <p15:clr>
            <a:srgbClr val="A4A3A4"/>
          </p15:clr>
        </p15:guide>
        <p15:guide id="19" pos="2048" userDrawn="1">
          <p15:clr>
            <a:srgbClr val="A4A3A4"/>
          </p15:clr>
        </p15:guide>
        <p15:guide id="20" pos="1345" userDrawn="1">
          <p15:clr>
            <a:srgbClr val="A4A3A4"/>
          </p15:clr>
        </p15:guide>
        <p15:guide id="21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7150"/>
    <a:srgbClr val="226B47"/>
    <a:srgbClr val="28352E"/>
    <a:srgbClr val="248B54"/>
    <a:srgbClr val="FFB400"/>
    <a:srgbClr val="293F32"/>
    <a:srgbClr val="35D2AB"/>
    <a:srgbClr val="00A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8" autoAdjust="0"/>
    <p:restoredTop sz="94654"/>
  </p:normalViewPr>
  <p:slideViewPr>
    <p:cSldViewPr snapToGrid="0" snapToObjects="1">
      <p:cViewPr varScale="1">
        <p:scale>
          <a:sx n="103" d="100"/>
          <a:sy n="103" d="100"/>
        </p:scale>
        <p:origin x="1092" y="78"/>
      </p:cViewPr>
      <p:guideLst>
        <p:guide pos="5632"/>
        <p:guide pos="5723"/>
        <p:guide pos="3795"/>
        <p:guide pos="3885"/>
        <p:guide orient="horz" pos="2160"/>
        <p:guide pos="665"/>
        <p:guide pos="7015"/>
        <p:guide pos="892"/>
        <p:guide pos="2048"/>
        <p:guide pos="1345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C42124-B451-46C2-BDAE-01D892C4B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A21FF-1A06-4537-AC07-58D3C5361E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32F1090-FB2E-4469-8FE0-829D4305E66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663DB-12BF-4544-B482-890D178524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DB6C1-0563-4DB8-BA5F-444F8A0D01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A1934E0A-B9AA-41E4-9EB0-89EB1DF5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11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E5A6B22-727E-464F-BB85-0336200F1DF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AB04D003-5D44-4BAC-A5E4-1BF7B9E8E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4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D49C5C-51EE-61D1-E9B4-E5D056E9A73F}"/>
              </a:ext>
            </a:extLst>
          </p:cNvPr>
          <p:cNvSpPr/>
          <p:nvPr userDrawn="1"/>
        </p:nvSpPr>
        <p:spPr>
          <a:xfrm>
            <a:off x="9502591" y="0"/>
            <a:ext cx="2689412" cy="6844536"/>
          </a:xfrm>
          <a:prstGeom prst="rect">
            <a:avLst/>
          </a:prstGeom>
          <a:solidFill>
            <a:srgbClr val="28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3EA972-3064-EFBE-0B59-B5EE82AC1605}"/>
              </a:ext>
            </a:extLst>
          </p:cNvPr>
          <p:cNvSpPr/>
          <p:nvPr userDrawn="1"/>
        </p:nvSpPr>
        <p:spPr>
          <a:xfrm>
            <a:off x="3" y="-10422"/>
            <a:ext cx="9654988" cy="6868422"/>
          </a:xfrm>
          <a:prstGeom prst="rect">
            <a:avLst/>
          </a:prstGeom>
          <a:solidFill>
            <a:srgbClr val="00A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2E5909-AE97-24C7-CB68-E5AB4E73477A}"/>
              </a:ext>
            </a:extLst>
          </p:cNvPr>
          <p:cNvSpPr/>
          <p:nvPr userDrawn="1"/>
        </p:nvSpPr>
        <p:spPr>
          <a:xfrm>
            <a:off x="-1088" y="0"/>
            <a:ext cx="2141415" cy="6868422"/>
          </a:xfrm>
          <a:prstGeom prst="rect">
            <a:avLst/>
          </a:prstGeom>
          <a:solidFill>
            <a:srgbClr val="35D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3D9725-E57C-13D6-F028-80D86AE8A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-10422"/>
            <a:ext cx="9654988" cy="685800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875062B6-06BD-A047-87D8-9631B5CF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75EE1-355D-4347-AE5A-F3B81A96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01C76-0D09-E64D-9855-0BF77371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6912-DA65-1845-97E9-BEF771F494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087BCA9E-C305-5603-AD0E-4D9E776B4764}"/>
              </a:ext>
            </a:extLst>
          </p:cNvPr>
          <p:cNvSpPr/>
          <p:nvPr userDrawn="1"/>
        </p:nvSpPr>
        <p:spPr>
          <a:xfrm flipH="1">
            <a:off x="2962835" y="13464"/>
            <a:ext cx="9229164" cy="686842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784412-AF66-DF7C-9E6F-8C46E12545F3}"/>
              </a:ext>
            </a:extLst>
          </p:cNvPr>
          <p:cNvSpPr/>
          <p:nvPr userDrawn="1"/>
        </p:nvSpPr>
        <p:spPr>
          <a:xfrm>
            <a:off x="-1089" y="5258383"/>
            <a:ext cx="9957732" cy="88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816644F-473B-B9D9-BAD7-1ABA031CF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1432" y="2457480"/>
            <a:ext cx="4283977" cy="2387600"/>
          </a:xfrm>
        </p:spPr>
        <p:txBody>
          <a:bodyPr anchor="b"/>
          <a:lstStyle>
            <a:lvl1pPr algn="l">
              <a:defRPr sz="4400">
                <a:latin typeface="MS Reference Sans Serif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EA0BFB8-12C0-8238-2143-BF33A230E5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1428" y="4937155"/>
            <a:ext cx="428397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MS Reference Sans Serif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4" name="Объект 6">
            <a:extLst>
              <a:ext uri="{FF2B5EF4-FFF2-40B4-BE49-F238E27FC236}">
                <a16:creationId xmlns:a16="http://schemas.microsoft.com/office/drawing/2014/main" id="{93B90B2D-75BC-4BA2-D897-8EFD58C95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4921" r="26859" b="83262"/>
          <a:stretch/>
        </p:blipFill>
        <p:spPr>
          <a:xfrm>
            <a:off x="219466" y="5437816"/>
            <a:ext cx="508017" cy="578068"/>
          </a:xfrm>
          <a:prstGeom prst="rect">
            <a:avLst/>
          </a:prstGeom>
        </p:spPr>
      </p:pic>
      <p:pic>
        <p:nvPicPr>
          <p:cNvPr id="15" name="Объект 12">
            <a:extLst>
              <a:ext uri="{FF2B5EF4-FFF2-40B4-BE49-F238E27FC236}">
                <a16:creationId xmlns:a16="http://schemas.microsoft.com/office/drawing/2014/main" id="{F3A109AF-4523-0A7E-69BE-2487188ED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7396" t="32483" b="46800"/>
          <a:stretch/>
        </p:blipFill>
        <p:spPr>
          <a:xfrm>
            <a:off x="727481" y="5437822"/>
            <a:ext cx="2138083" cy="4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372B-4281-4840-919F-A65360F94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84347"/>
            <a:ext cx="11525343" cy="452266"/>
          </a:xfrm>
        </p:spPr>
        <p:txBody>
          <a:bodyPr>
            <a:normAutofit/>
          </a:bodyPr>
          <a:lstStyle>
            <a:lvl1pPr>
              <a:defRPr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FC391-6E70-5A40-96F6-CEBDB5CE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1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83A94-F970-9449-8FFC-AFD605FB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3" y="6389910"/>
            <a:ext cx="2743200" cy="365125"/>
          </a:xfrm>
        </p:spPr>
        <p:txBody>
          <a:bodyPr/>
          <a:lstStyle/>
          <a:p>
            <a:fld id="{614F6912-DA65-1845-97E9-BEF771F494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BD2B96-D109-46FA-EA26-1B9D99396CA9}"/>
              </a:ext>
            </a:extLst>
          </p:cNvPr>
          <p:cNvSpPr/>
          <p:nvPr userDrawn="1"/>
        </p:nvSpPr>
        <p:spPr>
          <a:xfrm>
            <a:off x="9502591" y="6"/>
            <a:ext cx="2689412" cy="368019"/>
          </a:xfrm>
          <a:prstGeom prst="rect">
            <a:avLst/>
          </a:prstGeom>
          <a:solidFill>
            <a:srgbClr val="293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F83AE-301C-A9A0-BB9E-E20A75BC0919}"/>
              </a:ext>
            </a:extLst>
          </p:cNvPr>
          <p:cNvSpPr/>
          <p:nvPr userDrawn="1"/>
        </p:nvSpPr>
        <p:spPr>
          <a:xfrm>
            <a:off x="3" y="-10422"/>
            <a:ext cx="9654988" cy="375547"/>
          </a:xfrm>
          <a:prstGeom prst="rect">
            <a:avLst/>
          </a:prstGeom>
          <a:solidFill>
            <a:srgbClr val="00A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042F0AF3-A033-106E-EB42-E4CDE4178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4921" r="26859" b="83262"/>
          <a:stretch/>
        </p:blipFill>
        <p:spPr>
          <a:xfrm>
            <a:off x="63653" y="6271132"/>
            <a:ext cx="508017" cy="578068"/>
          </a:xfrm>
          <a:prstGeom prst="rect">
            <a:avLst/>
          </a:prstGeom>
        </p:spPr>
      </p:pic>
      <p:pic>
        <p:nvPicPr>
          <p:cNvPr id="11" name="Объект 12">
            <a:extLst>
              <a:ext uri="{FF2B5EF4-FFF2-40B4-BE49-F238E27FC236}">
                <a16:creationId xmlns:a16="http://schemas.microsoft.com/office/drawing/2014/main" id="{81CB9B5F-B979-D775-A8A7-6299C6BB1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7396" t="32483" b="46800"/>
          <a:stretch/>
        </p:blipFill>
        <p:spPr>
          <a:xfrm>
            <a:off x="571665" y="6271138"/>
            <a:ext cx="2138083" cy="4838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433516-8AD6-94A7-7CEA-E501BC354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4246" b="50613"/>
          <a:stretch/>
        </p:blipFill>
        <p:spPr>
          <a:xfrm>
            <a:off x="3" y="8800"/>
            <a:ext cx="9654988" cy="3525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7717BF-40AB-4C7A-BAE5-ECA1D54FAAF5}"/>
              </a:ext>
            </a:extLst>
          </p:cNvPr>
          <p:cNvCxnSpPr>
            <a:cxnSpLocks/>
          </p:cNvCxnSpPr>
          <p:nvPr userDrawn="1"/>
        </p:nvCxnSpPr>
        <p:spPr>
          <a:xfrm>
            <a:off x="334964" y="836613"/>
            <a:ext cx="115220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67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22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372B-4281-4840-919F-A65360F94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84347"/>
            <a:ext cx="11525343" cy="452266"/>
          </a:xfrm>
        </p:spPr>
        <p:txBody>
          <a:bodyPr>
            <a:normAutofit/>
          </a:bodyPr>
          <a:lstStyle>
            <a:lvl1pPr>
              <a:defRPr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FC391-6E70-5A40-96F6-CEBDB5CE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1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BD2B96-D109-46FA-EA26-1B9D99396CA9}"/>
              </a:ext>
            </a:extLst>
          </p:cNvPr>
          <p:cNvSpPr/>
          <p:nvPr userDrawn="1"/>
        </p:nvSpPr>
        <p:spPr>
          <a:xfrm>
            <a:off x="9502591" y="6"/>
            <a:ext cx="2689412" cy="368019"/>
          </a:xfrm>
          <a:prstGeom prst="rect">
            <a:avLst/>
          </a:prstGeom>
          <a:solidFill>
            <a:srgbClr val="293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F83AE-301C-A9A0-BB9E-E20A75BC0919}"/>
              </a:ext>
            </a:extLst>
          </p:cNvPr>
          <p:cNvSpPr/>
          <p:nvPr userDrawn="1"/>
        </p:nvSpPr>
        <p:spPr>
          <a:xfrm>
            <a:off x="3" y="-10422"/>
            <a:ext cx="9654988" cy="375547"/>
          </a:xfrm>
          <a:prstGeom prst="rect">
            <a:avLst/>
          </a:prstGeom>
          <a:solidFill>
            <a:srgbClr val="00A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042F0AF3-A033-106E-EB42-E4CDE4178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4921" r="26859" b="83262"/>
          <a:stretch/>
        </p:blipFill>
        <p:spPr>
          <a:xfrm>
            <a:off x="63653" y="6271132"/>
            <a:ext cx="508017" cy="578068"/>
          </a:xfrm>
          <a:prstGeom prst="rect">
            <a:avLst/>
          </a:prstGeom>
        </p:spPr>
      </p:pic>
      <p:pic>
        <p:nvPicPr>
          <p:cNvPr id="11" name="Объект 12">
            <a:extLst>
              <a:ext uri="{FF2B5EF4-FFF2-40B4-BE49-F238E27FC236}">
                <a16:creationId xmlns:a16="http://schemas.microsoft.com/office/drawing/2014/main" id="{81CB9B5F-B979-D775-A8A7-6299C6BB1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7396" t="32483" b="46800"/>
          <a:stretch/>
        </p:blipFill>
        <p:spPr>
          <a:xfrm>
            <a:off x="571665" y="6271138"/>
            <a:ext cx="2138083" cy="4838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433516-8AD6-94A7-7CEA-E501BC354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4246" b="50613"/>
          <a:stretch/>
        </p:blipFill>
        <p:spPr>
          <a:xfrm>
            <a:off x="3" y="8800"/>
            <a:ext cx="9654988" cy="3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72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227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372B-4281-4840-919F-A65360F94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84347"/>
            <a:ext cx="11525343" cy="452266"/>
          </a:xfrm>
        </p:spPr>
        <p:txBody>
          <a:bodyPr>
            <a:normAutofit/>
          </a:bodyPr>
          <a:lstStyle>
            <a:lvl1pPr>
              <a:defRPr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FC391-6E70-5A40-96F6-CEBDB5CE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1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83A94-F970-9449-8FFC-AFD605FB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3" y="6389910"/>
            <a:ext cx="2743200" cy="365125"/>
          </a:xfrm>
        </p:spPr>
        <p:txBody>
          <a:bodyPr/>
          <a:lstStyle/>
          <a:p>
            <a:fld id="{614F6912-DA65-1845-97E9-BEF771F494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BD2B96-D109-46FA-EA26-1B9D99396CA9}"/>
              </a:ext>
            </a:extLst>
          </p:cNvPr>
          <p:cNvSpPr/>
          <p:nvPr userDrawn="1"/>
        </p:nvSpPr>
        <p:spPr>
          <a:xfrm>
            <a:off x="9502591" y="6"/>
            <a:ext cx="2689412" cy="368019"/>
          </a:xfrm>
          <a:prstGeom prst="rect">
            <a:avLst/>
          </a:prstGeom>
          <a:solidFill>
            <a:srgbClr val="293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F83AE-301C-A9A0-BB9E-E20A75BC0919}"/>
              </a:ext>
            </a:extLst>
          </p:cNvPr>
          <p:cNvSpPr/>
          <p:nvPr userDrawn="1"/>
        </p:nvSpPr>
        <p:spPr>
          <a:xfrm>
            <a:off x="3" y="-10422"/>
            <a:ext cx="9654988" cy="375547"/>
          </a:xfrm>
          <a:prstGeom prst="rect">
            <a:avLst/>
          </a:prstGeom>
          <a:solidFill>
            <a:srgbClr val="00A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042F0AF3-A033-106E-EB42-E4CDE4178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4921" r="26859" b="83262"/>
          <a:stretch/>
        </p:blipFill>
        <p:spPr>
          <a:xfrm>
            <a:off x="63653" y="6271132"/>
            <a:ext cx="508017" cy="578068"/>
          </a:xfrm>
          <a:prstGeom prst="rect">
            <a:avLst/>
          </a:prstGeom>
        </p:spPr>
      </p:pic>
      <p:pic>
        <p:nvPicPr>
          <p:cNvPr id="11" name="Объект 12">
            <a:extLst>
              <a:ext uri="{FF2B5EF4-FFF2-40B4-BE49-F238E27FC236}">
                <a16:creationId xmlns:a16="http://schemas.microsoft.com/office/drawing/2014/main" id="{81CB9B5F-B979-D775-A8A7-6299C6BB1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7396" t="32483" b="46800"/>
          <a:stretch/>
        </p:blipFill>
        <p:spPr>
          <a:xfrm>
            <a:off x="571665" y="6271138"/>
            <a:ext cx="2138083" cy="4838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433516-8AD6-94A7-7CEA-E501BC354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4246" b="50613"/>
          <a:stretch/>
        </p:blipFill>
        <p:spPr>
          <a:xfrm>
            <a:off x="3" y="8800"/>
            <a:ext cx="9654988" cy="3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227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0FE35-AC9C-1C41-BE41-2E5EB1A9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95FB0-0CDF-7342-BDDC-75883E93B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47A328-D2D6-8644-BF41-F85E9FA0F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FFA0B-67E7-7B42-B91F-8E684EFB6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C4856-DF31-F246-A888-B45637427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6912-DA65-1845-97E9-BEF771F4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image" Target="../media/image12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hyperlink" Target="https://lk.spvb.ru/" TargetMode="Externa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11B5D-00C9-56FF-A1CD-3E5BD4143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9888" y="3284345"/>
            <a:ext cx="6010846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Депозитные аукционы субъектов Российской Федерации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0E5D8-4149-4816-B56F-0CF3D3C2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485565"/>
            <a:ext cx="2743200" cy="365125"/>
          </a:xfrm>
        </p:spPr>
        <p:txBody>
          <a:bodyPr/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2023 год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9D5829-8250-4CBE-91D6-0AACAD4DB0AB}"/>
              </a:ext>
            </a:extLst>
          </p:cNvPr>
          <p:cNvSpPr txBox="1">
            <a:spLocks/>
          </p:cNvSpPr>
          <p:nvPr/>
        </p:nvSpPr>
        <p:spPr>
          <a:xfrm>
            <a:off x="4976812" y="5553076"/>
            <a:ext cx="6986587" cy="857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S Reference Sans Serif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+mn-lt"/>
              </a:rPr>
              <a:t>Единые </a:t>
            </a:r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(стандартные) условия проведения субъектами Российской Федерации операций по размещению средств бюджетов субъектов Российской Федерации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24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A64047D-EAA9-4DA6-8CF5-A7F826516DD1}"/>
              </a:ext>
            </a:extLst>
          </p:cNvPr>
          <p:cNvSpPr/>
          <p:nvPr/>
        </p:nvSpPr>
        <p:spPr>
          <a:xfrm>
            <a:off x="8504672" y="2764566"/>
            <a:ext cx="3505518" cy="2971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303D89C-261B-4421-83C6-7951C7AB2008}"/>
              </a:ext>
            </a:extLst>
          </p:cNvPr>
          <p:cNvSpPr/>
          <p:nvPr/>
        </p:nvSpPr>
        <p:spPr>
          <a:xfrm>
            <a:off x="4398338" y="2753406"/>
            <a:ext cx="3522139" cy="2980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B69E4E-5F1E-4BEE-B9CC-381B50FFC77F}"/>
              </a:ext>
            </a:extLst>
          </p:cNvPr>
          <p:cNvSpPr/>
          <p:nvPr/>
        </p:nvSpPr>
        <p:spPr>
          <a:xfrm>
            <a:off x="386087" y="2753406"/>
            <a:ext cx="3505518" cy="2980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142B496-FE73-44AC-8E3B-6BD8FA5EC1E7}"/>
              </a:ext>
            </a:extLst>
          </p:cNvPr>
          <p:cNvSpPr/>
          <p:nvPr/>
        </p:nvSpPr>
        <p:spPr>
          <a:xfrm>
            <a:off x="8504672" y="2152534"/>
            <a:ext cx="3505517" cy="605049"/>
          </a:xfrm>
          <a:prstGeom prst="rect">
            <a:avLst/>
          </a:prstGeom>
          <a:solidFill>
            <a:srgbClr val="248B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E9123AB-26D2-4EF2-8DA7-8CD92143EE84}"/>
              </a:ext>
            </a:extLst>
          </p:cNvPr>
          <p:cNvSpPr/>
          <p:nvPr/>
        </p:nvSpPr>
        <p:spPr>
          <a:xfrm>
            <a:off x="8342331" y="1739486"/>
            <a:ext cx="881189" cy="765555"/>
          </a:xfrm>
          <a:prstGeom prst="ellipse">
            <a:avLst/>
          </a:prstGeom>
          <a:solidFill>
            <a:schemeClr val="bg1"/>
          </a:solidFill>
          <a:ln>
            <a:solidFill>
              <a:srgbClr val="226B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B2288FE-577A-41FA-B982-CDD779DDA0EB}"/>
              </a:ext>
            </a:extLst>
          </p:cNvPr>
          <p:cNvSpPr/>
          <p:nvPr/>
        </p:nvSpPr>
        <p:spPr>
          <a:xfrm>
            <a:off x="4414961" y="2148356"/>
            <a:ext cx="3505517" cy="605049"/>
          </a:xfrm>
          <a:prstGeom prst="rect">
            <a:avLst/>
          </a:prstGeom>
          <a:solidFill>
            <a:srgbClr val="248B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3E6A26F-FA76-4341-A3EE-64994056A213}"/>
              </a:ext>
            </a:extLst>
          </p:cNvPr>
          <p:cNvSpPr/>
          <p:nvPr/>
        </p:nvSpPr>
        <p:spPr>
          <a:xfrm>
            <a:off x="4252620" y="1735308"/>
            <a:ext cx="881189" cy="765555"/>
          </a:xfrm>
          <a:prstGeom prst="ellipse">
            <a:avLst/>
          </a:prstGeom>
          <a:solidFill>
            <a:schemeClr val="bg1"/>
          </a:solidFill>
          <a:ln>
            <a:solidFill>
              <a:srgbClr val="226B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33AC4B-911B-4CFB-8603-A8501D54FA2E}"/>
              </a:ext>
            </a:extLst>
          </p:cNvPr>
          <p:cNvSpPr/>
          <p:nvPr/>
        </p:nvSpPr>
        <p:spPr>
          <a:xfrm>
            <a:off x="369467" y="2159517"/>
            <a:ext cx="3505517" cy="605049"/>
          </a:xfrm>
          <a:prstGeom prst="rect">
            <a:avLst/>
          </a:prstGeom>
          <a:solidFill>
            <a:srgbClr val="248B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C90ED8E-C36F-4AAD-A5C0-94CDE5FC9200}"/>
              </a:ext>
            </a:extLst>
          </p:cNvPr>
          <p:cNvSpPr/>
          <p:nvPr/>
        </p:nvSpPr>
        <p:spPr>
          <a:xfrm>
            <a:off x="207126" y="1746469"/>
            <a:ext cx="881189" cy="765555"/>
          </a:xfrm>
          <a:prstGeom prst="ellipse">
            <a:avLst/>
          </a:prstGeom>
          <a:solidFill>
            <a:schemeClr val="bg1"/>
          </a:solidFill>
          <a:ln>
            <a:solidFill>
              <a:srgbClr val="226B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083B2-1BB0-ADF6-4716-308DE082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1"/>
            <a:ext cx="11522075" cy="4665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  <a:latin typeface="+mn-lt"/>
              </a:rPr>
              <a:t>Депозитный аукцион – как флагманский продукт денежного рынка АО СПВБ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646BB-5089-4B1F-951E-7FF85F3D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6912-DA65-1845-97E9-BEF771F494D8}" type="slidenum">
              <a:rPr lang="ru-RU" smtClean="0"/>
              <a:t>2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DCAB3-CE96-423A-85FF-83A358C00F64}"/>
              </a:ext>
            </a:extLst>
          </p:cNvPr>
          <p:cNvSpPr txBox="1"/>
          <p:nvPr/>
        </p:nvSpPr>
        <p:spPr>
          <a:xfrm>
            <a:off x="458320" y="2898528"/>
            <a:ext cx="3433285" cy="3160284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pPr marL="180000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Использование механизма</a:t>
            </a:r>
            <a:r>
              <a:rPr lang="en-US" sz="1400" dirty="0"/>
              <a:t> </a:t>
            </a:r>
            <a:r>
              <a:rPr lang="ru-RU" sz="1400" dirty="0"/>
              <a:t>аукционов и торгов по размещению денежных средств (Субъектов РФ, государственных корпораций, Федерального казначейства РФ и иных юридических лиц на банковских депозитах)</a:t>
            </a:r>
          </a:p>
          <a:p>
            <a:pPr marL="180000" indent="-1800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Широкая линейка депозитов (срочные, до востребования, комбинированные, с фиксированной или плавающей ставкой) </a:t>
            </a:r>
            <a:endParaRPr lang="en-US" sz="1400" dirty="0"/>
          </a:p>
          <a:p>
            <a:pPr marL="180000" indent="-1800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Различные формы проведения аукциона (открытый/закрытый)</a:t>
            </a:r>
          </a:p>
          <a:p>
            <a:pPr marL="180000" indent="-1800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29ECC-BE3F-47F0-B184-B83AFE440D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086" y="1840390"/>
            <a:ext cx="523267" cy="5232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815D85-9E95-4342-AEA7-033E93DA3BC7}"/>
              </a:ext>
            </a:extLst>
          </p:cNvPr>
          <p:cNvSpPr txBox="1"/>
          <p:nvPr/>
        </p:nvSpPr>
        <p:spPr>
          <a:xfrm>
            <a:off x="8611578" y="2873985"/>
            <a:ext cx="3398611" cy="2551637"/>
          </a:xfrm>
          <a:prstGeom prst="rect">
            <a:avLst/>
          </a:prstGeom>
          <a:noFill/>
        </p:spPr>
        <p:txBody>
          <a:bodyPr wrap="square" lIns="36000" tIns="144000" rIns="36000" bIns="36000" rtlCol="0">
            <a:spAutoFit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400" dirty="0"/>
              <a:t>Небанковская кредитная организация акционерное общество «Петербургский Расчетный Центр» (НКО АО ПРЦ) осуществляет обеспечение проведения расчетов по итогам торгов на денежном рынке: открытие и ведение корреспондентских, расчетных, торговых банковских счетов, необходимых участникам для осуществления расчетов по сделкам, заключенным на денежном рынке</a:t>
            </a:r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914483-F5A7-4848-BF88-6B3822DA57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1925" y="1857085"/>
            <a:ext cx="522000" cy="522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46AE27-4CD0-42D0-8DA0-117178BE77FC}"/>
              </a:ext>
            </a:extLst>
          </p:cNvPr>
          <p:cNvSpPr txBox="1"/>
          <p:nvPr/>
        </p:nvSpPr>
        <p:spPr>
          <a:xfrm>
            <a:off x="4492420" y="2764566"/>
            <a:ext cx="3428058" cy="2213083"/>
          </a:xfrm>
          <a:prstGeom prst="rect">
            <a:avLst/>
          </a:prstGeom>
          <a:noFill/>
        </p:spPr>
        <p:txBody>
          <a:bodyPr wrap="square" lIns="36000" tIns="144000" rIns="36000" bIns="36000" rtlCol="0">
            <a:spAutoFit/>
          </a:bodyPr>
          <a:lstStyle/>
          <a:p>
            <a:pPr marL="180000" indent="-1800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АО СПВБ предоставляет услуги клиринга для биржевых сделок на денежном рынке</a:t>
            </a:r>
            <a:endParaRPr lang="ru-RU" sz="1400" b="1" dirty="0">
              <a:solidFill>
                <a:srgbClr val="FF0000"/>
              </a:solidFill>
            </a:endParaRPr>
          </a:p>
          <a:p>
            <a:pPr marL="180000" indent="-1800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АО СПВБ, как клиринговая организация напрямую взаимодействует с расчетной организацией (НКО АО ПРЦ)</a:t>
            </a:r>
            <a:endParaRPr lang="en-US" sz="1400" dirty="0"/>
          </a:p>
          <a:p>
            <a:pPr>
              <a:spcAft>
                <a:spcPts val="900"/>
              </a:spcAft>
              <a:buClr>
                <a:schemeClr val="accent1"/>
              </a:buClr>
            </a:pP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7F88C9-96DD-4F0E-8C35-93DE46D71D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2214" y="1840390"/>
            <a:ext cx="522000" cy="52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8AF0E6-4E2D-403D-B985-5F5EC711F7C9}"/>
              </a:ext>
            </a:extLst>
          </p:cNvPr>
          <p:cNvSpPr txBox="1"/>
          <p:nvPr/>
        </p:nvSpPr>
        <p:spPr>
          <a:xfrm>
            <a:off x="647719" y="2286062"/>
            <a:ext cx="2943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000">
              <a:spcAft>
                <a:spcPts val="900"/>
              </a:spcAft>
              <a:buClr>
                <a:schemeClr val="accent1"/>
              </a:buClr>
            </a:pPr>
            <a:r>
              <a:rPr lang="ru-RU" sz="1800" b="1" dirty="0">
                <a:solidFill>
                  <a:schemeClr val="bg1"/>
                </a:solidFill>
              </a:rPr>
              <a:t>Депозитный аукцион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408FD5-6E5A-4136-99EA-42D8AB912CAF}"/>
              </a:ext>
            </a:extLst>
          </p:cNvPr>
          <p:cNvSpPr txBox="1"/>
          <p:nvPr/>
        </p:nvSpPr>
        <p:spPr>
          <a:xfrm>
            <a:off x="4970836" y="2257802"/>
            <a:ext cx="250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000">
              <a:spcAft>
                <a:spcPts val="600"/>
              </a:spcAft>
              <a:buClr>
                <a:schemeClr val="accent1"/>
              </a:buClr>
            </a:pPr>
            <a:r>
              <a:rPr lang="ru-RU" sz="1800" b="1" dirty="0">
                <a:solidFill>
                  <a:schemeClr val="bg1"/>
                </a:solidFill>
              </a:rPr>
              <a:t>Клиринг АО СПВБ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2E8123-DB20-4CE9-96AC-BF9F76C38927}"/>
              </a:ext>
            </a:extLst>
          </p:cNvPr>
          <p:cNvSpPr txBox="1"/>
          <p:nvPr/>
        </p:nvSpPr>
        <p:spPr>
          <a:xfrm>
            <a:off x="8810410" y="2145551"/>
            <a:ext cx="3046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000">
              <a:spcAft>
                <a:spcPts val="900"/>
              </a:spcAft>
              <a:buClr>
                <a:schemeClr val="accent1"/>
              </a:buClr>
            </a:pPr>
            <a:r>
              <a:rPr lang="ru-RU" sz="1800" b="1" dirty="0">
                <a:solidFill>
                  <a:schemeClr val="bg1"/>
                </a:solidFill>
              </a:rPr>
              <a:t>Расчетные услуги в 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НКО АО ПРЦ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9979DD-1721-482F-BDBE-829BE86EB37E}"/>
              </a:ext>
            </a:extLst>
          </p:cNvPr>
          <p:cNvSpPr txBox="1"/>
          <p:nvPr/>
        </p:nvSpPr>
        <p:spPr>
          <a:xfrm>
            <a:off x="623693" y="1043740"/>
            <a:ext cx="11351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Группа компаний АО СПВБ </a:t>
            </a:r>
            <a:r>
              <a:rPr lang="ru-RU" dirty="0"/>
              <a:t>предоставляет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полный спектр услуг, необходимых для заключения Договора банковского депозита на биржевом или внебиржевом рынках. </a:t>
            </a:r>
          </a:p>
        </p:txBody>
      </p:sp>
    </p:spTree>
    <p:extLst>
      <p:ext uri="{BB962C8B-B14F-4D97-AF65-F5344CB8AC3E}">
        <p14:creationId xmlns:p14="http://schemas.microsoft.com/office/powerpoint/2010/main" val="241430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083B2-1BB0-ADF6-4716-308DE082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1"/>
            <a:ext cx="11857037" cy="46658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  <a:latin typeface="+mn-lt"/>
              </a:rPr>
              <a:t>Архитектура документов, регулирующих стандартный депозитный аукцион субъектов РФ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646BB-5089-4B1F-951E-7FF85F3D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6912-DA65-1845-97E9-BEF771F494D8}" type="slidenum">
              <a:rPr lang="ru-RU" smtClean="0"/>
              <a:t>3</a:t>
            </a:fld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D6505F6-38FA-4093-B2EB-4C269F240AE1}"/>
              </a:ext>
            </a:extLst>
          </p:cNvPr>
          <p:cNvSpPr/>
          <p:nvPr/>
        </p:nvSpPr>
        <p:spPr>
          <a:xfrm>
            <a:off x="48656" y="981059"/>
            <a:ext cx="5763620" cy="5763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739C475-4158-4D41-BED8-8F092B7EDC41}"/>
              </a:ext>
            </a:extLst>
          </p:cNvPr>
          <p:cNvSpPr/>
          <p:nvPr/>
        </p:nvSpPr>
        <p:spPr>
          <a:xfrm>
            <a:off x="5938812" y="981059"/>
            <a:ext cx="6204531" cy="5751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AFF2FDF-E6F6-4CAA-834F-17A25CEA21D9}"/>
              </a:ext>
            </a:extLst>
          </p:cNvPr>
          <p:cNvSpPr/>
          <p:nvPr/>
        </p:nvSpPr>
        <p:spPr>
          <a:xfrm>
            <a:off x="9925476" y="2150357"/>
            <a:ext cx="1980686" cy="4372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Стандартные параметры аукциона: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Открытый/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закрытый аукцион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Режим повышения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Клиринг и расчеты на усмотрение Субъекта РФ;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Срочный  / до востребования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Валюта: </a:t>
            </a:r>
            <a:r>
              <a:rPr lang="en-US" sz="1300" dirty="0">
                <a:solidFill>
                  <a:schemeClr val="tx1"/>
                </a:solidFill>
              </a:rPr>
              <a:t>RUB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Расчеты: </a:t>
            </a:r>
            <a:r>
              <a:rPr lang="en-US" sz="1300" dirty="0">
                <a:solidFill>
                  <a:schemeClr val="tx1"/>
                </a:solidFill>
              </a:rPr>
              <a:t>T0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en-US" sz="1300" dirty="0">
                <a:solidFill>
                  <a:schemeClr val="tx1"/>
                </a:solidFill>
              </a:rPr>
              <a:t>Tn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tx1"/>
                </a:solidFill>
              </a:rPr>
              <a:t>Субъект РФ и Банки - Участники торгов АО СПВБ. 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6F3CA888-95D2-4D2A-82E7-7BCF5B33E6BB}"/>
              </a:ext>
            </a:extLst>
          </p:cNvPr>
          <p:cNvSpPr/>
          <p:nvPr/>
        </p:nvSpPr>
        <p:spPr>
          <a:xfrm>
            <a:off x="10328605" y="1545284"/>
            <a:ext cx="1091382" cy="1049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609C7E-E2C0-4D09-8C9A-69A8EC0CAC03}"/>
              </a:ext>
            </a:extLst>
          </p:cNvPr>
          <p:cNvSpPr/>
          <p:nvPr/>
        </p:nvSpPr>
        <p:spPr>
          <a:xfrm>
            <a:off x="417442" y="3823641"/>
            <a:ext cx="2811717" cy="2698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400" u="sng" dirty="0">
                <a:solidFill>
                  <a:schemeClr val="tx1"/>
                </a:solidFill>
              </a:rPr>
              <a:t>В приложении к документу возможно установить: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Методологию оценки рисков и расчета лимитов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Требования к содержанию документа о состоянии депозитного счета.</a:t>
            </a:r>
            <a:endParaRPr lang="ru-RU" sz="14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</a:rPr>
              <a:t>если документ из Стандартных условий </a:t>
            </a:r>
            <a:br>
              <a:rPr lang="ru-RU" sz="1400" i="1" dirty="0">
                <a:solidFill>
                  <a:schemeClr val="tx1"/>
                </a:solidFill>
              </a:rPr>
            </a:br>
            <a:r>
              <a:rPr lang="ru-RU" sz="1400" i="1" dirty="0">
                <a:solidFill>
                  <a:schemeClr val="tx1"/>
                </a:solidFill>
              </a:rPr>
              <a:t>АО СПВБ не подходит.</a:t>
            </a:r>
            <a:endParaRPr lang="en-US" sz="14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404AA3B-6EBA-4213-A092-86C6BC968B9A}"/>
              </a:ext>
            </a:extLst>
          </p:cNvPr>
          <p:cNvSpPr/>
          <p:nvPr/>
        </p:nvSpPr>
        <p:spPr>
          <a:xfrm>
            <a:off x="6278905" y="3920487"/>
            <a:ext cx="3317091" cy="2702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250" u="sng" dirty="0">
                <a:solidFill>
                  <a:schemeClr val="tx1"/>
                </a:solidFill>
              </a:rPr>
              <a:t>В приложении к Спецификации утверждены:</a:t>
            </a:r>
          </a:p>
          <a:p>
            <a:pPr marL="342900" indent="-342900">
              <a:buAutoNum type="arabicPeriod"/>
            </a:pPr>
            <a:r>
              <a:rPr lang="ru-RU" sz="1250" dirty="0">
                <a:solidFill>
                  <a:schemeClr val="tx1"/>
                </a:solidFill>
              </a:rPr>
              <a:t>Временной регламент размещения денежных средств;</a:t>
            </a:r>
          </a:p>
          <a:p>
            <a:pPr marL="342900" indent="-342900">
              <a:buAutoNum type="arabicPeriod"/>
            </a:pPr>
            <a:r>
              <a:rPr lang="ru-RU" sz="1250" dirty="0">
                <a:solidFill>
                  <a:schemeClr val="tx1"/>
                </a:solidFill>
              </a:rPr>
              <a:t>Генеральное депозитное соглашение (форма);</a:t>
            </a:r>
          </a:p>
          <a:p>
            <a:pPr marL="342900" indent="-342900">
              <a:buAutoNum type="arabicPeriod"/>
            </a:pPr>
            <a:r>
              <a:rPr lang="ru-RU" sz="1250" dirty="0">
                <a:solidFill>
                  <a:schemeClr val="tx1"/>
                </a:solidFill>
              </a:rPr>
              <a:t>Заявление о досрочном возврате денежных средств</a:t>
            </a:r>
          </a:p>
          <a:p>
            <a:pPr marL="342900" indent="-342900">
              <a:buAutoNum type="arabicPeriod"/>
            </a:pPr>
            <a:r>
              <a:rPr lang="ru-RU" sz="1250" dirty="0">
                <a:solidFill>
                  <a:schemeClr val="tx1"/>
                </a:solidFill>
              </a:rPr>
              <a:t>Договор между Инициатором торгов (Вкладчиком) и СПВБ</a:t>
            </a:r>
          </a:p>
          <a:p>
            <a:pPr marL="342900" indent="-342900">
              <a:buAutoNum type="arabicPeriod"/>
            </a:pPr>
            <a:r>
              <a:rPr lang="ru-RU" sz="1250" dirty="0">
                <a:solidFill>
                  <a:schemeClr val="tx1"/>
                </a:solidFill>
              </a:rPr>
              <a:t>Форма документа «Объявление депозитного аукциона»;</a:t>
            </a:r>
          </a:p>
          <a:p>
            <a:pPr marL="342900" indent="-342900">
              <a:buAutoNum type="arabicPeriod"/>
            </a:pPr>
            <a:r>
              <a:rPr lang="ru-RU" sz="1250" dirty="0">
                <a:solidFill>
                  <a:schemeClr val="tx1"/>
                </a:solidFill>
              </a:rPr>
              <a:t>Форма документа «Сведения о лимитах».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D942A7F-92BD-428E-AD1D-8A914B8F8A5B}"/>
              </a:ext>
            </a:extLst>
          </p:cNvPr>
          <p:cNvSpPr/>
          <p:nvPr/>
        </p:nvSpPr>
        <p:spPr>
          <a:xfrm>
            <a:off x="6033302" y="3046045"/>
            <a:ext cx="3739718" cy="9258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000" u="sng" dirty="0">
                <a:solidFill>
                  <a:schemeClr val="tx1"/>
                </a:solidFill>
              </a:rPr>
              <a:t>Спецификацию выбирает Инициатор торгов</a:t>
            </a:r>
            <a:r>
              <a:rPr lang="ru-RU" sz="1000" b="1" u="sng" dirty="0">
                <a:solidFill>
                  <a:srgbClr val="0000FF"/>
                </a:solidFill>
              </a:rPr>
              <a:t> </a:t>
            </a:r>
            <a:r>
              <a:rPr lang="ru-RU" sz="1000" u="sng" dirty="0">
                <a:solidFill>
                  <a:schemeClr val="tx1"/>
                </a:solidFill>
              </a:rPr>
              <a:t>(Вкладчик), в которой определяется</a:t>
            </a:r>
            <a:r>
              <a:rPr lang="ru-RU" sz="1000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параметры Биржевого инструмента;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Условия проведения депозитного аукциона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Формы и форматы отчетов (</a:t>
            </a:r>
            <a:r>
              <a:rPr lang="en-US" sz="1000" dirty="0">
                <a:solidFill>
                  <a:schemeClr val="tx1"/>
                </a:solidFill>
              </a:rPr>
              <a:t>PDF</a:t>
            </a:r>
            <a:r>
              <a:rPr lang="ru-RU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A5A7D80-21F9-413E-BC32-312337C67F90}"/>
              </a:ext>
            </a:extLst>
          </p:cNvPr>
          <p:cNvSpPr/>
          <p:nvPr/>
        </p:nvSpPr>
        <p:spPr>
          <a:xfrm>
            <a:off x="274106" y="2363370"/>
            <a:ext cx="2990469" cy="85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Положение об условиях размещения средств бюджета на банковские депозиты с использованием системы электронных торгов Биржи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C5AE2F9-9BA1-4415-84A1-D20BD8AA87EE}"/>
              </a:ext>
            </a:extLst>
          </p:cNvPr>
          <p:cNvSpPr/>
          <p:nvPr/>
        </p:nvSpPr>
        <p:spPr>
          <a:xfrm>
            <a:off x="405836" y="2048263"/>
            <a:ext cx="2762864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Распоряжение / Приказ уполномоченного органа субъекта РФ об утверждении: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D3D2351-A50D-4FE5-B492-CB429BC5DC17}"/>
              </a:ext>
            </a:extLst>
          </p:cNvPr>
          <p:cNvSpPr/>
          <p:nvPr/>
        </p:nvSpPr>
        <p:spPr>
          <a:xfrm>
            <a:off x="6210321" y="2102264"/>
            <a:ext cx="1649976" cy="9819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Спецификация «Стандартные условия проведения депозитных аукционов АО СПВБ» 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CC9478FC-1752-42F1-AA30-C05C83476161}"/>
              </a:ext>
            </a:extLst>
          </p:cNvPr>
          <p:cNvSpPr/>
          <p:nvPr/>
        </p:nvSpPr>
        <p:spPr>
          <a:xfrm>
            <a:off x="6586478" y="1783961"/>
            <a:ext cx="1316682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 клирингом и Расчетами в АО СПВБ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5CBACB0-12AA-4F78-B986-D9038C4C854D}"/>
              </a:ext>
            </a:extLst>
          </p:cNvPr>
          <p:cNvSpPr/>
          <p:nvPr/>
        </p:nvSpPr>
        <p:spPr>
          <a:xfrm>
            <a:off x="7946021" y="2102262"/>
            <a:ext cx="1649975" cy="9885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Спецификация «Стандартные условия №2 проведения депозитных аукционов АО СПВБ» 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C200B52-2E2D-46C6-A982-DAEC8B497008}"/>
              </a:ext>
            </a:extLst>
          </p:cNvPr>
          <p:cNvSpPr/>
          <p:nvPr/>
        </p:nvSpPr>
        <p:spPr>
          <a:xfrm>
            <a:off x="8301205" y="1810399"/>
            <a:ext cx="1316682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Без клиринга и расчетов в АО СПВБ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3CFF8AA-709F-4260-8DFE-2433AEBC6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90" y="1744791"/>
            <a:ext cx="612792" cy="61279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1E775FA-3BC1-4F64-A3CD-84B042C47991}"/>
              </a:ext>
            </a:extLst>
          </p:cNvPr>
          <p:cNvSpPr txBox="1"/>
          <p:nvPr/>
        </p:nvSpPr>
        <p:spPr>
          <a:xfrm>
            <a:off x="1039862" y="997535"/>
            <a:ext cx="400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Документы субъекта РФ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2E2655-38F6-4EA8-9F18-5C97985DE09D}"/>
              </a:ext>
            </a:extLst>
          </p:cNvPr>
          <p:cNvSpPr txBox="1"/>
          <p:nvPr/>
        </p:nvSpPr>
        <p:spPr>
          <a:xfrm>
            <a:off x="7830608" y="971054"/>
            <a:ext cx="274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Документы Биржи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A81BBFE-3417-421F-B9EF-D796C969A23B}"/>
              </a:ext>
            </a:extLst>
          </p:cNvPr>
          <p:cNvCxnSpPr>
            <a:cxnSpLocks/>
          </p:cNvCxnSpPr>
          <p:nvPr/>
        </p:nvCxnSpPr>
        <p:spPr>
          <a:xfrm>
            <a:off x="7716828" y="1489001"/>
            <a:ext cx="27628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A9E1233-C765-4EFA-80CD-334EF6353776}"/>
              </a:ext>
            </a:extLst>
          </p:cNvPr>
          <p:cNvCxnSpPr>
            <a:cxnSpLocks/>
          </p:cNvCxnSpPr>
          <p:nvPr/>
        </p:nvCxnSpPr>
        <p:spPr>
          <a:xfrm>
            <a:off x="1288026" y="1495810"/>
            <a:ext cx="27628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: вправо 52">
            <a:extLst>
              <a:ext uri="{FF2B5EF4-FFF2-40B4-BE49-F238E27FC236}">
                <a16:creationId xmlns:a16="http://schemas.microsoft.com/office/drawing/2014/main" id="{A0062D70-CA7D-46AB-9AD1-F1D0A2B13E39}"/>
              </a:ext>
            </a:extLst>
          </p:cNvPr>
          <p:cNvSpPr/>
          <p:nvPr/>
        </p:nvSpPr>
        <p:spPr>
          <a:xfrm>
            <a:off x="9546887" y="2223231"/>
            <a:ext cx="544537" cy="43507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A394EE3-4A87-4E67-A96C-AF4685A9639D}"/>
              </a:ext>
            </a:extLst>
          </p:cNvPr>
          <p:cNvSpPr/>
          <p:nvPr/>
        </p:nvSpPr>
        <p:spPr>
          <a:xfrm>
            <a:off x="120547" y="3142350"/>
            <a:ext cx="3233102" cy="99939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Определяет условия и порядок заключения между субъектом РФ и Уполномоченным банком Договоров банковского депозита с использованием системы электронных торгов Биржи, а также исполнения обязательств по заключенным Договорам банковского депозита</a:t>
            </a:r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C55BBC09-2B27-42EE-B04D-7419F684142D}"/>
              </a:ext>
            </a:extLst>
          </p:cNvPr>
          <p:cNvSpPr/>
          <p:nvPr/>
        </p:nvSpPr>
        <p:spPr>
          <a:xfrm>
            <a:off x="3186045" y="2655767"/>
            <a:ext cx="544537" cy="43507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DD4A6D1-1D81-41D0-8BAF-E13126E1D8DC}"/>
              </a:ext>
            </a:extLst>
          </p:cNvPr>
          <p:cNvSpPr/>
          <p:nvPr/>
        </p:nvSpPr>
        <p:spPr>
          <a:xfrm>
            <a:off x="274106" y="1728642"/>
            <a:ext cx="2990469" cy="33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Порядок размещения временно свободных средств бюджета субъекта РФ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4608D87C-CC1B-4816-90D1-B7721E67C330}"/>
              </a:ext>
            </a:extLst>
          </p:cNvPr>
          <p:cNvSpPr/>
          <p:nvPr/>
        </p:nvSpPr>
        <p:spPr>
          <a:xfrm>
            <a:off x="405836" y="1526122"/>
            <a:ext cx="2762864" cy="225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Постановление субъекта РФ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137E6AB-B045-4D96-BD18-06C1A949569C}"/>
              </a:ext>
            </a:extLst>
          </p:cNvPr>
          <p:cNvSpPr/>
          <p:nvPr/>
        </p:nvSpPr>
        <p:spPr>
          <a:xfrm>
            <a:off x="3734037" y="1615438"/>
            <a:ext cx="1980686" cy="718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51A2CAF3-CD5D-4DA7-B655-CD3CB4E791EC}"/>
              </a:ext>
            </a:extLst>
          </p:cNvPr>
          <p:cNvSpPr/>
          <p:nvPr/>
        </p:nvSpPr>
        <p:spPr>
          <a:xfrm>
            <a:off x="3167265" y="1758323"/>
            <a:ext cx="544537" cy="2899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0" name="Объект 59">
            <a:extLst>
              <a:ext uri="{FF2B5EF4-FFF2-40B4-BE49-F238E27FC236}">
                <a16:creationId xmlns:a16="http://schemas.microsoft.com/office/drawing/2014/main" id="{B8C8FC94-1153-45FA-ADF2-5A40A7E86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883265"/>
              </p:ext>
            </p:extLst>
          </p:nvPr>
        </p:nvGraphicFramePr>
        <p:xfrm>
          <a:off x="4277139" y="1671557"/>
          <a:ext cx="914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Document" showAsIcon="1" r:id="rId4" imgW="914400" imgH="792417" progId="Word.Document.12">
                  <p:embed/>
                </p:oleObj>
              </mc:Choice>
              <mc:Fallback>
                <p:oleObj name="Document" showAsIcon="1" r:id="rId4" imgW="914400" imgH="792417" progId="Word.Document.12">
                  <p:embed/>
                  <p:pic>
                    <p:nvPicPr>
                      <p:cNvPr id="101" name="Объект 100">
                        <a:extLst>
                          <a:ext uri="{FF2B5EF4-FFF2-40B4-BE49-F238E27FC236}">
                            <a16:creationId xmlns:a16="http://schemas.microsoft.com/office/drawing/2014/main" id="{054D7825-DCA2-4334-BB2D-8ECAB72C1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7139" y="1671557"/>
                        <a:ext cx="91440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995967E-9E53-4B06-84B6-8D3D4D2E1E3A}"/>
              </a:ext>
            </a:extLst>
          </p:cNvPr>
          <p:cNvSpPr/>
          <p:nvPr/>
        </p:nvSpPr>
        <p:spPr>
          <a:xfrm>
            <a:off x="3734037" y="2440072"/>
            <a:ext cx="1980686" cy="4082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Если необходим клиринг и расчеты в АО СПВБ: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Если нет необходимости в клиринге и расчетах в АО СПВБ: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F4FD551-9A74-4946-956D-E22293DDF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89967"/>
              </p:ext>
            </p:extLst>
          </p:nvPr>
        </p:nvGraphicFramePr>
        <p:xfrm>
          <a:off x="4188007" y="320394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Документ" showAsIcon="1" r:id="rId6" imgW="914400" imgH="792417" progId="Word.Document.8">
                  <p:embed/>
                </p:oleObj>
              </mc:Choice>
              <mc:Fallback>
                <p:oleObj name="Документ" showAsIcon="1" r:id="rId6" imgW="914400" imgH="79241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8007" y="320394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F9B67E1-B0D1-4B60-B6C5-95B9A6C562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05272"/>
              </p:ext>
            </p:extLst>
          </p:nvPr>
        </p:nvGraphicFramePr>
        <p:xfrm>
          <a:off x="4188007" y="515138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Document" showAsIcon="1" r:id="rId8" imgW="914400" imgH="792417" progId="Word.Document.12">
                  <p:embed/>
                </p:oleObj>
              </mc:Choice>
              <mc:Fallback>
                <p:oleObj name="Document" showAsIcon="1" r:id="rId8" imgW="914400" imgH="792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8007" y="515138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67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083B2-1BB0-ADF6-4716-308DE082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1"/>
            <a:ext cx="11522075" cy="46658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  <a:latin typeface="+mn-lt"/>
              </a:rPr>
              <a:t>Схема подключения субъекта к секции МКР в рамках Стандартных условий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646BB-5089-4B1F-951E-7FF85F3D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3" y="6170835"/>
            <a:ext cx="2743200" cy="365125"/>
          </a:xfrm>
        </p:spPr>
        <p:txBody>
          <a:bodyPr/>
          <a:lstStyle/>
          <a:p>
            <a:fld id="{614F6912-DA65-1845-97E9-BEF771F494D8}" type="slidenum">
              <a:rPr lang="ru-RU" smtClean="0"/>
              <a:t>4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7C0E364-5346-4E40-B878-992A9C560594}"/>
              </a:ext>
            </a:extLst>
          </p:cNvPr>
          <p:cNvSpPr/>
          <p:nvPr/>
        </p:nvSpPr>
        <p:spPr>
          <a:xfrm>
            <a:off x="48655" y="924877"/>
            <a:ext cx="11952846" cy="5364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25C314-83A0-431E-BF43-2FE26F1AD351}"/>
              </a:ext>
            </a:extLst>
          </p:cNvPr>
          <p:cNvSpPr txBox="1"/>
          <p:nvPr/>
        </p:nvSpPr>
        <p:spPr>
          <a:xfrm>
            <a:off x="66172" y="924877"/>
            <a:ext cx="29913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Этапность действий субъекта РФ: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На уровне Органа исполнительной власти субъекта РФ необходимо утвердить «Постановление об утверждении Порядка размещения временно свободных средств бюджета на банковские депозиты».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На уровне финансового органа субъекта РФ необходимо издать Приказ или Распоряжение об утверждении «Положения об условиях размещения временно свободных средств бюджета на банковские депозиты».</a:t>
            </a:r>
          </a:p>
          <a:p>
            <a:pPr marL="228600" indent="-228600">
              <a:buAutoNum type="arabicPeriod"/>
            </a:pPr>
            <a:r>
              <a:rPr lang="ru-RU" sz="1200" dirty="0"/>
              <a:t>Зарегистрироваться в Личном кабинете АО СПВБ - Ссылка на Личный кабинет АО СПВБ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https://lk.spvb.ru/</a:t>
            </a:r>
            <a:endParaRPr lang="ru-RU" sz="1200" dirty="0"/>
          </a:p>
          <a:p>
            <a:pPr marL="228600" indent="-228600">
              <a:buAutoNum type="arabicPeriod"/>
            </a:pPr>
            <a:r>
              <a:rPr lang="ru-RU" sz="1200" dirty="0"/>
              <a:t>Получить допуск к торгам в секции МКР (в соответствии с Правилами допуска к торгам АО СПВБ). </a:t>
            </a:r>
          </a:p>
          <a:p>
            <a:pPr marL="228600" indent="-228600">
              <a:buAutoNum type="arabicPeriod"/>
            </a:pPr>
            <a:r>
              <a:rPr lang="ru-RU" sz="1200" dirty="0"/>
              <a:t>Установить и получить доступ к Торговой системе АО СПВБ (ТС), заключить договор с УЦ и получить УНЭП для доступа к ТС.</a:t>
            </a:r>
          </a:p>
          <a:p>
            <a:pPr marL="228600" indent="-228600">
              <a:buAutoNum type="arabicPeriod"/>
            </a:pPr>
            <a:r>
              <a:rPr lang="ru-RU" sz="1200" dirty="0"/>
              <a:t>Оформить все необходимые договоры с АО СПВБ и Расчётным центром, открыть счета (не осуществляется для Спецификации «Стандартные условия №2»)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1AD46-E5C5-45C9-906B-BBDD9F413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306" y="897708"/>
            <a:ext cx="8733289" cy="5447645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63FA444-E8C1-41F1-8515-704924C43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04516"/>
              </p:ext>
            </p:extLst>
          </p:nvPr>
        </p:nvGraphicFramePr>
        <p:xfrm>
          <a:off x="6768550" y="632627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Объект упаковщика для оболочки" showAsIcon="1" r:id="rId5" imgW="914400" imgH="792417" progId="Package">
                  <p:embed/>
                </p:oleObj>
              </mc:Choice>
              <mc:Fallback>
                <p:oleObj name="Объект упаковщика для оболочки" showAsIcon="1" r:id="rId5" imgW="914400" imgH="792417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8550" y="632627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DDE790E-BD4B-4FCC-8CE2-3EAF7D898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19077"/>
              </p:ext>
            </p:extLst>
          </p:nvPr>
        </p:nvGraphicFramePr>
        <p:xfrm>
          <a:off x="7577769" y="635339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Объект упаковщика для оболочки" showAsIcon="1" r:id="rId7" imgW="914400" imgH="792417" progId="Package">
                  <p:embed/>
                </p:oleObj>
              </mc:Choice>
              <mc:Fallback>
                <p:oleObj name="Объект упаковщика для оболочки" showAsIcon="1" r:id="rId7" imgW="914400" imgH="792417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7769" y="635339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662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BV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3F772B"/>
      </a:accent1>
      <a:accent2>
        <a:srgbClr val="00B050"/>
      </a:accent2>
      <a:accent3>
        <a:srgbClr val="17CF80"/>
      </a:accent3>
      <a:accent4>
        <a:srgbClr val="029676"/>
      </a:accent4>
      <a:accent5>
        <a:srgbClr val="4AB5C4"/>
      </a:accent5>
      <a:accent6>
        <a:srgbClr val="0989B1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8179</TotalTime>
  <Words>632</Words>
  <Application>Microsoft Office PowerPoint</Application>
  <PresentationFormat>Широкоэкранный</PresentationFormat>
  <Paragraphs>69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MS Reference Sans Serif</vt:lpstr>
      <vt:lpstr>Тема Office</vt:lpstr>
      <vt:lpstr>Document</vt:lpstr>
      <vt:lpstr>Документ</vt:lpstr>
      <vt:lpstr>Объект упаковщика для оболочки</vt:lpstr>
      <vt:lpstr>Депозитные аукционы субъектов Российской Федерации</vt:lpstr>
      <vt:lpstr>Депозитный аукцион – как флагманский продукт денежного рынка АО СПВБ</vt:lpstr>
      <vt:lpstr>Архитектура документов, регулирующих стандартный депозитный аукцион субъектов РФ</vt:lpstr>
      <vt:lpstr>Схема подключения субъекта к секции МКР в рамках Стандартных условий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Кирилл Александрович</dc:creator>
  <cp:lastModifiedBy>Светличный Александр Александрович</cp:lastModifiedBy>
  <cp:revision>452</cp:revision>
  <cp:lastPrinted>2022-08-05T08:55:33Z</cp:lastPrinted>
  <dcterms:created xsi:type="dcterms:W3CDTF">2022-05-11T09:13:09Z</dcterms:created>
  <dcterms:modified xsi:type="dcterms:W3CDTF">2023-03-20T14:53:23Z</dcterms:modified>
</cp:coreProperties>
</file>